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image-5-1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137160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3840480" y="164592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200" dirty="0">
                <a:solidFill>
                  <a:srgbClr val="2DD4BF"/>
                </a:solidFill>
              </a:rPr>
              <a:t>📍</a:t>
            </a:r>
            <a:endParaRPr lang="en-US" sz="7200" dirty="0"/>
          </a:p>
        </p:txBody>
      </p:sp>
      <p:sp>
        <p:nvSpPr>
          <p:cNvPr id="5" name="Text 3"/>
          <p:cNvSpPr/>
          <p:nvPr/>
        </p:nvSpPr>
        <p:spPr>
          <a:xfrm>
            <a:off x="0" y="2560320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6000" b="1" dirty="0">
                <a:solidFill>
                  <a:srgbClr val="0D9488"/>
                </a:solidFill>
                <a:latin typeface="맑은 고딕" pitchFamily="34" charset="0"/>
                <a:ea typeface="맑은 고딕" pitchFamily="34" charset="-122"/>
                <a:cs typeface="맑은 고딕" pitchFamily="34" charset="-120"/>
              </a:rPr>
              <a:t>트래비</a:t>
            </a:r>
            <a:endParaRPr lang="en-US" sz="6000" dirty="0"/>
          </a:p>
        </p:txBody>
      </p:sp>
      <p:sp>
        <p:nvSpPr>
          <p:cNvPr id="6" name="Text 4"/>
          <p:cNvSpPr/>
          <p:nvPr/>
        </p:nvSpPr>
        <p:spPr>
          <a:xfrm>
            <a:off x="0" y="3291840"/>
            <a:ext cx="91440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800" dirty="0">
                <a:solidFill>
                  <a:srgbClr val="6B728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Travi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457200" y="39319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dirty="0">
                <a:solidFill>
                  <a:srgbClr val="1F2937"/>
                </a:solidFill>
                <a:latin typeface="맑은 고딕" pitchFamily="34" charset="0"/>
                <a:ea typeface="맑은 고딕" pitchFamily="34" charset="-122"/>
                <a:cs typeface="맑은 고딕" pitchFamily="34" charset="-120"/>
              </a:rPr>
              <a:t>AI 기반 여행 플래너 - 대화로 쉽게 여행 계획을 세우세요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0" y="4480560"/>
            <a:ext cx="9144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6B7280"/>
                </a:solidFill>
              </a:rPr>
              <a:t>2025.11.07 ~ 2025.12.01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🏗️ 시스템 아키텍처</a:t>
            </a:r>
            <a:endParaRPr lang="en-US" sz="2800" dirty="0"/>
          </a:p>
        </p:txBody>
      </p:sp>
      <p:sp>
        <p:nvSpPr>
          <p:cNvPr id="5" name="Shape 3"/>
          <p:cNvSpPr/>
          <p:nvPr/>
        </p:nvSpPr>
        <p:spPr>
          <a:xfrm>
            <a:off x="457200" y="2560320"/>
            <a:ext cx="1828800" cy="914400"/>
          </a:xfrm>
          <a:prstGeom prst="roundRect">
            <a:avLst/>
          </a:prstGeom>
          <a:solidFill>
            <a:srgbClr val="000000"/>
          </a:solidFill>
          <a:ln/>
        </p:spPr>
      </p:sp>
      <p:sp>
        <p:nvSpPr>
          <p:cNvPr id="6" name="Text 4"/>
          <p:cNvSpPr/>
          <p:nvPr/>
        </p:nvSpPr>
        <p:spPr>
          <a:xfrm>
            <a:off x="457200" y="2560320"/>
            <a:ext cx="1828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Client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(Next.js)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2743200" y="2560320"/>
            <a:ext cx="1828800" cy="914400"/>
          </a:xfrm>
          <a:prstGeom prst="roundRect">
            <a:avLst/>
          </a:prstGeom>
          <a:solidFill>
            <a:srgbClr val="000000"/>
          </a:solidFill>
          <a:ln/>
        </p:spPr>
      </p:sp>
      <p:sp>
        <p:nvSpPr>
          <p:cNvPr id="8" name="Text 6"/>
          <p:cNvSpPr/>
          <p:nvPr/>
        </p:nvSpPr>
        <p:spPr>
          <a:xfrm>
            <a:off x="2743200" y="2560320"/>
            <a:ext cx="1828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API Routes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(Next.js)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5029200" y="1645920"/>
            <a:ext cx="1828800" cy="914400"/>
          </a:xfrm>
          <a:prstGeom prst="roundRect">
            <a:avLst/>
          </a:prstGeom>
          <a:solidFill>
            <a:srgbClr val="00A67E"/>
          </a:solidFill>
          <a:ln/>
        </p:spPr>
      </p:sp>
      <p:sp>
        <p:nvSpPr>
          <p:cNvPr id="10" name="Text 8"/>
          <p:cNvSpPr/>
          <p:nvPr/>
        </p:nvSpPr>
        <p:spPr>
          <a:xfrm>
            <a:off x="5029200" y="1645920"/>
            <a:ext cx="1828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OpenAI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GPT-4o-mini</a:t>
            </a:r>
            <a:endParaRPr lang="en-US" sz="1100" dirty="0"/>
          </a:p>
        </p:txBody>
      </p:sp>
      <p:sp>
        <p:nvSpPr>
          <p:cNvPr id="11" name="Shape 9"/>
          <p:cNvSpPr/>
          <p:nvPr/>
        </p:nvSpPr>
        <p:spPr>
          <a:xfrm>
            <a:off x="5029200" y="3474720"/>
            <a:ext cx="1828800" cy="914400"/>
          </a:xfrm>
          <a:prstGeom prst="roundRect">
            <a:avLst/>
          </a:prstGeom>
          <a:solidFill>
            <a:srgbClr val="3FCF8E"/>
          </a:solidFill>
          <a:ln/>
        </p:spPr>
      </p:sp>
      <p:sp>
        <p:nvSpPr>
          <p:cNvPr id="12" name="Text 10"/>
          <p:cNvSpPr/>
          <p:nvPr/>
        </p:nvSpPr>
        <p:spPr>
          <a:xfrm>
            <a:off x="5029200" y="3474720"/>
            <a:ext cx="1828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Supabase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(DB/Auth)</a:t>
            </a:r>
            <a:endParaRPr lang="en-US" sz="1100" dirty="0"/>
          </a:p>
        </p:txBody>
      </p:sp>
      <p:sp>
        <p:nvSpPr>
          <p:cNvPr id="13" name="Shape 11"/>
          <p:cNvSpPr/>
          <p:nvPr/>
        </p:nvSpPr>
        <p:spPr>
          <a:xfrm>
            <a:off x="7315200" y="2560320"/>
            <a:ext cx="1828800" cy="914400"/>
          </a:xfrm>
          <a:prstGeom prst="roundRect">
            <a:avLst/>
          </a:prstGeom>
          <a:solidFill>
            <a:srgbClr val="4285F4"/>
          </a:solidFill>
          <a:ln/>
        </p:spPr>
      </p:sp>
      <p:sp>
        <p:nvSpPr>
          <p:cNvPr id="14" name="Text 12"/>
          <p:cNvSpPr/>
          <p:nvPr/>
        </p:nvSpPr>
        <p:spPr>
          <a:xfrm>
            <a:off x="7315200" y="2560320"/>
            <a:ext cx="1828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Google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Maps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2103120" y="27432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6B7280"/>
                </a:solidFill>
              </a:rPr>
              <a:t>→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4480560" y="18288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6B7280"/>
                </a:solidFill>
              </a:rPr>
              <a:t>↗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4480560" y="329184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6B7280"/>
                </a:solidFill>
              </a:rPr>
              <a:t>↘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6675120" y="27432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6B7280"/>
                </a:solidFill>
              </a:rPr>
              <a:t>→</a:t>
            </a:r>
            <a:endParaRPr lang="en-US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🔧 기술적 챌린지</a:t>
            </a:r>
            <a:endParaRPr lang="en-US" sz="2800" dirty="0"/>
          </a:p>
        </p:txBody>
      </p:sp>
      <p:sp>
        <p:nvSpPr>
          <p:cNvPr id="5" name="Shape 3"/>
          <p:cNvSpPr/>
          <p:nvPr/>
        </p:nvSpPr>
        <p:spPr>
          <a:xfrm>
            <a:off x="457200" y="1737360"/>
            <a:ext cx="3657600" cy="777240"/>
          </a:xfrm>
          <a:prstGeom prst="roundRect">
            <a:avLst/>
          </a:prstGeom>
          <a:solidFill>
            <a:srgbClr val="FEE2E2"/>
          </a:solidFill>
          <a:ln/>
        </p:spPr>
      </p:sp>
      <p:sp>
        <p:nvSpPr>
          <p:cNvPr id="6" name="Text 4"/>
          <p:cNvSpPr/>
          <p:nvPr/>
        </p:nvSpPr>
        <p:spPr>
          <a:xfrm>
            <a:off x="548640" y="1965960"/>
            <a:ext cx="34747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DC2626"/>
                </a:solidFill>
              </a:rPr>
              <a:t>❌ AI 응답 스트리밍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023360" y="192024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2DD4BF"/>
                </a:solidFill>
              </a:rPr>
              <a:t>→</a:t>
            </a:r>
            <a:endParaRPr lang="en-US" sz="2000" dirty="0"/>
          </a:p>
        </p:txBody>
      </p:sp>
      <p:sp>
        <p:nvSpPr>
          <p:cNvPr id="8" name="Shape 6"/>
          <p:cNvSpPr/>
          <p:nvPr/>
        </p:nvSpPr>
        <p:spPr>
          <a:xfrm>
            <a:off x="4572000" y="1737360"/>
            <a:ext cx="4114800" cy="777240"/>
          </a:xfrm>
          <a:prstGeom prst="roundRect">
            <a:avLst/>
          </a:prstGeom>
          <a:solidFill>
            <a:srgbClr val="D1FAE5"/>
          </a:solidFill>
          <a:ln/>
        </p:spPr>
      </p:sp>
      <p:sp>
        <p:nvSpPr>
          <p:cNvPr id="9" name="Text 7"/>
          <p:cNvSpPr/>
          <p:nvPr/>
        </p:nvSpPr>
        <p:spPr>
          <a:xfrm>
            <a:off x="4663440" y="1965960"/>
            <a:ext cx="39319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059669"/>
                </a:solidFill>
              </a:rPr>
              <a:t>✅ Vercel AI SDK의 useChat 훅으로 실시간 스트리밍 구현</a:t>
            </a:r>
            <a:endParaRPr lang="en-US" sz="1100" dirty="0"/>
          </a:p>
        </p:txBody>
      </p:sp>
      <p:sp>
        <p:nvSpPr>
          <p:cNvPr id="10" name="Shape 8"/>
          <p:cNvSpPr/>
          <p:nvPr/>
        </p:nvSpPr>
        <p:spPr>
          <a:xfrm>
            <a:off x="457200" y="2697480"/>
            <a:ext cx="3657600" cy="777240"/>
          </a:xfrm>
          <a:prstGeom prst="roundRect">
            <a:avLst/>
          </a:prstGeom>
          <a:solidFill>
            <a:srgbClr val="FEE2E2"/>
          </a:solidFill>
          <a:ln/>
        </p:spPr>
      </p:sp>
      <p:sp>
        <p:nvSpPr>
          <p:cNvPr id="11" name="Text 9"/>
          <p:cNvSpPr/>
          <p:nvPr/>
        </p:nvSpPr>
        <p:spPr>
          <a:xfrm>
            <a:off x="548640" y="2926080"/>
            <a:ext cx="34747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DC2626"/>
                </a:solidFill>
              </a:rPr>
              <a:t>❌ 여행 일정 파싱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023360" y="288036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2DD4BF"/>
                </a:solidFill>
              </a:rPr>
              <a:t>→</a:t>
            </a:r>
            <a:endParaRPr lang="en-US" sz="2000" dirty="0"/>
          </a:p>
        </p:txBody>
      </p:sp>
      <p:sp>
        <p:nvSpPr>
          <p:cNvPr id="13" name="Shape 11"/>
          <p:cNvSpPr/>
          <p:nvPr/>
        </p:nvSpPr>
        <p:spPr>
          <a:xfrm>
            <a:off x="4572000" y="2697480"/>
            <a:ext cx="4114800" cy="777240"/>
          </a:xfrm>
          <a:prstGeom prst="roundRect">
            <a:avLst/>
          </a:prstGeom>
          <a:solidFill>
            <a:srgbClr val="D1FAE5"/>
          </a:solidFill>
          <a:ln/>
        </p:spPr>
      </p:sp>
      <p:sp>
        <p:nvSpPr>
          <p:cNvPr id="14" name="Text 12"/>
          <p:cNvSpPr/>
          <p:nvPr/>
        </p:nvSpPr>
        <p:spPr>
          <a:xfrm>
            <a:off x="4663440" y="2926080"/>
            <a:ext cx="39319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059669"/>
                </a:solidFill>
              </a:rPr>
              <a:t>✅ GPT 응답을 구조화된 JSON으로 파싱하는 커스텀 파서 개발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457200" y="3657600"/>
            <a:ext cx="3657600" cy="777240"/>
          </a:xfrm>
          <a:prstGeom prst="roundRect">
            <a:avLst/>
          </a:prstGeom>
          <a:solidFill>
            <a:srgbClr val="FEE2E2"/>
          </a:solidFill>
          <a:ln/>
        </p:spPr>
      </p:sp>
      <p:sp>
        <p:nvSpPr>
          <p:cNvPr id="16" name="Text 14"/>
          <p:cNvSpPr/>
          <p:nvPr/>
        </p:nvSpPr>
        <p:spPr>
          <a:xfrm>
            <a:off x="548640" y="3886200"/>
            <a:ext cx="34747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DC2626"/>
                </a:solidFill>
              </a:rPr>
              <a:t>❌ 지도 마커 최적화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4023360" y="384048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2DD4BF"/>
                </a:solidFill>
              </a:rPr>
              <a:t>→</a:t>
            </a:r>
            <a:endParaRPr lang="en-US" sz="2000" dirty="0"/>
          </a:p>
        </p:txBody>
      </p:sp>
      <p:sp>
        <p:nvSpPr>
          <p:cNvPr id="18" name="Shape 16"/>
          <p:cNvSpPr/>
          <p:nvPr/>
        </p:nvSpPr>
        <p:spPr>
          <a:xfrm>
            <a:off x="4572000" y="3657600"/>
            <a:ext cx="4114800" cy="777240"/>
          </a:xfrm>
          <a:prstGeom prst="roundRect">
            <a:avLst/>
          </a:prstGeom>
          <a:solidFill>
            <a:srgbClr val="D1FAE5"/>
          </a:solidFill>
          <a:ln/>
        </p:spPr>
      </p:sp>
      <p:sp>
        <p:nvSpPr>
          <p:cNvPr id="19" name="Text 17"/>
          <p:cNvSpPr/>
          <p:nvPr/>
        </p:nvSpPr>
        <p:spPr>
          <a:xfrm>
            <a:off x="4663440" y="3886200"/>
            <a:ext cx="39319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059669"/>
                </a:solidFill>
              </a:rPr>
              <a:t>✅ Google Maps API + 커스텀 마커로 일정별 동선 시각화</a:t>
            </a:r>
            <a:endParaRPr lang="en-US" sz="1100" dirty="0"/>
          </a:p>
        </p:txBody>
      </p:sp>
      <p:sp>
        <p:nvSpPr>
          <p:cNvPr id="20" name="Shape 18"/>
          <p:cNvSpPr/>
          <p:nvPr/>
        </p:nvSpPr>
        <p:spPr>
          <a:xfrm>
            <a:off x="457200" y="4617720"/>
            <a:ext cx="3657600" cy="777240"/>
          </a:xfrm>
          <a:prstGeom prst="roundRect">
            <a:avLst/>
          </a:prstGeom>
          <a:solidFill>
            <a:srgbClr val="FEE2E2"/>
          </a:solidFill>
          <a:ln/>
        </p:spPr>
      </p:sp>
      <p:sp>
        <p:nvSpPr>
          <p:cNvPr id="21" name="Text 19"/>
          <p:cNvSpPr/>
          <p:nvPr/>
        </p:nvSpPr>
        <p:spPr>
          <a:xfrm>
            <a:off x="548640" y="4846320"/>
            <a:ext cx="34747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DC2626"/>
                </a:solidFill>
              </a:rPr>
              <a:t>❌ MDX 콘텐츠 관리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4023360" y="48006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2DD4BF"/>
                </a:solidFill>
              </a:rPr>
              <a:t>→</a:t>
            </a:r>
            <a:endParaRPr lang="en-US" sz="2000" dirty="0"/>
          </a:p>
        </p:txBody>
      </p:sp>
      <p:sp>
        <p:nvSpPr>
          <p:cNvPr id="23" name="Shape 21"/>
          <p:cNvSpPr/>
          <p:nvPr/>
        </p:nvSpPr>
        <p:spPr>
          <a:xfrm>
            <a:off x="4572000" y="4617720"/>
            <a:ext cx="4114800" cy="777240"/>
          </a:xfrm>
          <a:prstGeom prst="roundRect">
            <a:avLst/>
          </a:prstGeom>
          <a:solidFill>
            <a:srgbClr val="D1FAE5"/>
          </a:solidFill>
          <a:ln/>
        </p:spPr>
      </p:sp>
      <p:sp>
        <p:nvSpPr>
          <p:cNvPr id="24" name="Text 22"/>
          <p:cNvSpPr/>
          <p:nvPr/>
        </p:nvSpPr>
        <p:spPr>
          <a:xfrm>
            <a:off x="4663440" y="4846320"/>
            <a:ext cx="39319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059669"/>
                </a:solidFill>
              </a:rPr>
              <a:t>✅ next-mdx-remote로 20+ 가이드 문서 SSG 렌더링</a:t>
            </a:r>
            <a:endParaRPr lang="en-US" sz="11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📝 배운 점 &amp; 성과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1371600" y="18288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2DD4BF"/>
                </a:solidFill>
              </a:rPr>
              <a:t>✓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828800" y="18288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1F2937"/>
                </a:solidFill>
              </a:rPr>
              <a:t>Next.js 16 App Router와 Server Components 활용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371600" y="237744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2DD4BF"/>
                </a:solidFill>
              </a:rPr>
              <a:t>✓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1828800" y="237744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1F2937"/>
                </a:solidFill>
              </a:rPr>
              <a:t>AI SDK를 활용한 실시간 스트리밍 채팅 구현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71600" y="292608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2DD4BF"/>
                </a:solidFill>
              </a:rPr>
              <a:t>✓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828800" y="292608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1F2937"/>
                </a:solidFill>
              </a:rPr>
              <a:t>Supabase를 활용한 풀스택 개발 경험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71600" y="347472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2DD4BF"/>
                </a:solidFill>
              </a:rPr>
              <a:t>✓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1828800" y="347472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1F2937"/>
                </a:solidFill>
              </a:rPr>
              <a:t>사용자 중심의 UI/UX 설계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71600" y="402336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2DD4BF"/>
                </a:solidFill>
              </a:rPr>
              <a:t>✓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1828800" y="402336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1F2937"/>
                </a:solidFill>
              </a:rPr>
              <a:t>MDX 기반 콘텐츠 관리 시스템 구축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1828800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FFFFFF"/>
                </a:solidFill>
              </a:rPr>
              <a:t>감사합니다 🙏</a:t>
            </a:r>
            <a:endParaRPr lang="en-US" sz="4800" dirty="0"/>
          </a:p>
        </p:txBody>
      </p:sp>
      <p:sp>
        <p:nvSpPr>
          <p:cNvPr id="4" name="Text 2"/>
          <p:cNvSpPr/>
          <p:nvPr/>
        </p:nvSpPr>
        <p:spPr>
          <a:xfrm>
            <a:off x="0" y="2926080"/>
            <a:ext cx="9144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dirty="0">
                <a:solidFill>
                  <a:srgbClr val="FFFFFF"/>
                </a:solidFill>
              </a:rPr>
              <a:t>AI와 함께하는 새로운 여행 경험, 트래비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0" y="3840480"/>
            <a:ext cx="9144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F0FDFA"/>
                </a:solidFill>
              </a:rPr>
              <a:t>📧 your.email@example.com</a:t>
            </a:r>
            <a:endParaRPr lang="en-US" sz="1400" dirty="0"/>
          </a:p>
          <a:p>
            <a:pPr algn="ctr" indent="0" marL="0">
              <a:buNone/>
            </a:pPr>
            <a:r>
              <a:rPr lang="en-US" sz="1400" dirty="0">
                <a:solidFill>
                  <a:srgbClr val="F0FDFA"/>
                </a:solidFill>
              </a:rPr>
              <a:t>🔗 github.com/yourusername/travi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🤔 문제 정의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457200" y="82296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B7280"/>
                </a:solidFill>
              </a:rPr>
              <a:t>여행 계획, 왜 어려울까요?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7200" y="2011680"/>
            <a:ext cx="3931920" cy="137160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640080" y="22860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🔍</a:t>
            </a:r>
            <a:endParaRPr lang="en-US" sz="3200" dirty="0"/>
          </a:p>
        </p:txBody>
      </p:sp>
      <p:sp>
        <p:nvSpPr>
          <p:cNvPr id="8" name="Text 6"/>
          <p:cNvSpPr/>
          <p:nvPr/>
        </p:nvSpPr>
        <p:spPr>
          <a:xfrm>
            <a:off x="1371600" y="22860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1F2937"/>
                </a:solidFill>
              </a:rPr>
              <a:t>정보 과잉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1371600" y="2743200"/>
            <a:ext cx="2743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</a:rPr>
              <a:t>수많은 블로그, 유튜브 속에서 정보 찾기 힘듦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4754880" y="2011680"/>
            <a:ext cx="3931920" cy="137160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4937760" y="22860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📅</a:t>
            </a:r>
            <a:endParaRPr lang="en-US" sz="3200" dirty="0"/>
          </a:p>
        </p:txBody>
      </p:sp>
      <p:sp>
        <p:nvSpPr>
          <p:cNvPr id="12" name="Text 10"/>
          <p:cNvSpPr/>
          <p:nvPr/>
        </p:nvSpPr>
        <p:spPr>
          <a:xfrm>
            <a:off x="5669280" y="228600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1F2937"/>
                </a:solidFill>
              </a:rPr>
              <a:t>일정 짜기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5669280" y="2743200"/>
            <a:ext cx="2743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</a:rPr>
              <a:t>동선 최적화, 시간 배분이 어려움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457200" y="3657600"/>
            <a:ext cx="3931920" cy="137160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40080" y="393192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💰</a:t>
            </a:r>
            <a:endParaRPr lang="en-US" sz="3200" dirty="0"/>
          </a:p>
        </p:txBody>
      </p:sp>
      <p:sp>
        <p:nvSpPr>
          <p:cNvPr id="16" name="Text 14"/>
          <p:cNvSpPr/>
          <p:nvPr/>
        </p:nvSpPr>
        <p:spPr>
          <a:xfrm>
            <a:off x="1371600" y="393192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1F2937"/>
                </a:solidFill>
              </a:rPr>
              <a:t>예산 관리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1371600" y="4389120"/>
            <a:ext cx="2743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</a:rPr>
              <a:t>환율 계산, 경비 추적이 번거로움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4754880" y="3657600"/>
            <a:ext cx="3931920" cy="137160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4937760" y="393192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😰</a:t>
            </a:r>
            <a:endParaRPr lang="en-US" sz="3200" dirty="0"/>
          </a:p>
        </p:txBody>
      </p:sp>
      <p:sp>
        <p:nvSpPr>
          <p:cNvPr id="20" name="Text 18"/>
          <p:cNvSpPr/>
          <p:nvPr/>
        </p:nvSpPr>
        <p:spPr>
          <a:xfrm>
            <a:off x="5669280" y="393192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1F2937"/>
                </a:solidFill>
              </a:rPr>
              <a:t>결정 장애</a:t>
            </a:r>
            <a:endParaRPr lang="en-US" sz="1800" dirty="0"/>
          </a:p>
        </p:txBody>
      </p:sp>
      <p:sp>
        <p:nvSpPr>
          <p:cNvPr id="21" name="Text 19"/>
          <p:cNvSpPr/>
          <p:nvPr/>
        </p:nvSpPr>
        <p:spPr>
          <a:xfrm>
            <a:off x="5669280" y="4389120"/>
            <a:ext cx="2743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B7280"/>
                </a:solidFill>
              </a:rPr>
              <a:t>너무 많은 선택지로 인한 피로감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💡 솔루션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457200" y="82296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B7280"/>
                </a:solidFill>
              </a:rPr>
              <a:t>트래비가 해결합니다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57200" y="210312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800" b="1" i="1" dirty="0">
                <a:solidFill>
                  <a:srgbClr val="0D9488"/>
                </a:solidFill>
                <a:latin typeface="맑은 고딕" pitchFamily="34" charset="0"/>
                <a:ea typeface="맑은 고딕" pitchFamily="34" charset="-122"/>
                <a:cs typeface="맑은 고딕" pitchFamily="34" charset="-120"/>
              </a:rPr>
              <a:t>"3박 4일 도쿄 여행 일정 만들어줘"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457200" y="283464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dirty="0">
                <a:solidFill>
                  <a:srgbClr val="1F2937"/>
                </a:solidFill>
              </a:rPr>
              <a:t>한마디로 완벽한 여행 계획 완성! ✨</a:t>
            </a:r>
            <a:endParaRPr lang="en-US" sz="2000" dirty="0"/>
          </a:p>
        </p:txBody>
      </p:sp>
      <p:sp>
        <p:nvSpPr>
          <p:cNvPr id="8" name="Shape 6"/>
          <p:cNvSpPr/>
          <p:nvPr/>
        </p:nvSpPr>
        <p:spPr>
          <a:xfrm>
            <a:off x="731520" y="3474720"/>
            <a:ext cx="2560320" cy="1097280"/>
          </a:xfrm>
          <a:prstGeom prst="roundRect">
            <a:avLst/>
          </a:prstGeom>
          <a:solidFill>
            <a:srgbClr val="2DD4BF"/>
          </a:solidFill>
          <a:ln/>
        </p:spPr>
      </p:sp>
      <p:sp>
        <p:nvSpPr>
          <p:cNvPr id="9" name="Text 7"/>
          <p:cNvSpPr/>
          <p:nvPr/>
        </p:nvSpPr>
        <p:spPr>
          <a:xfrm>
            <a:off x="731520" y="3566160"/>
            <a:ext cx="25603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800" dirty="0">
                <a:solidFill>
                  <a:srgbClr val="000000"/>
                </a:solidFill>
              </a:rPr>
              <a:t>🤖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731520" y="4023360"/>
            <a:ext cx="25603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AI가 맞춤형 일정 자동 생성</a:t>
            </a:r>
            <a:endParaRPr lang="en-US" sz="1100" dirty="0"/>
          </a:p>
        </p:txBody>
      </p:sp>
      <p:sp>
        <p:nvSpPr>
          <p:cNvPr id="11" name="Shape 9"/>
          <p:cNvSpPr/>
          <p:nvPr/>
        </p:nvSpPr>
        <p:spPr>
          <a:xfrm>
            <a:off x="3566160" y="3474720"/>
            <a:ext cx="2560320" cy="1097280"/>
          </a:xfrm>
          <a:prstGeom prst="roundRect">
            <a:avLst/>
          </a:prstGeom>
          <a:solidFill>
            <a:srgbClr val="2DD4BF"/>
          </a:solidFill>
          <a:ln/>
        </p:spPr>
      </p:sp>
      <p:sp>
        <p:nvSpPr>
          <p:cNvPr id="12" name="Text 10"/>
          <p:cNvSpPr/>
          <p:nvPr/>
        </p:nvSpPr>
        <p:spPr>
          <a:xfrm>
            <a:off x="3566160" y="3566160"/>
            <a:ext cx="25603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800" dirty="0">
                <a:solidFill>
                  <a:srgbClr val="000000"/>
                </a:solidFill>
              </a:rPr>
              <a:t>🗺️</a:t>
            </a:r>
            <a:endParaRPr lang="en-US" sz="2800" dirty="0"/>
          </a:p>
        </p:txBody>
      </p:sp>
      <p:sp>
        <p:nvSpPr>
          <p:cNvPr id="13" name="Text 11"/>
          <p:cNvSpPr/>
          <p:nvPr/>
        </p:nvSpPr>
        <p:spPr>
          <a:xfrm>
            <a:off x="3566160" y="4023360"/>
            <a:ext cx="25603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지도에서 동선 바로 확인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6400800" y="3474720"/>
            <a:ext cx="2560320" cy="1097280"/>
          </a:xfrm>
          <a:prstGeom prst="roundRect">
            <a:avLst/>
          </a:prstGeom>
          <a:solidFill>
            <a:srgbClr val="2DD4BF"/>
          </a:solidFill>
          <a:ln/>
        </p:spPr>
      </p:sp>
      <p:sp>
        <p:nvSpPr>
          <p:cNvPr id="15" name="Text 13"/>
          <p:cNvSpPr/>
          <p:nvPr/>
        </p:nvSpPr>
        <p:spPr>
          <a:xfrm>
            <a:off x="6400800" y="3566160"/>
            <a:ext cx="25603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800" dirty="0">
                <a:solidFill>
                  <a:srgbClr val="000000"/>
                </a:solidFill>
              </a:rPr>
              <a:t>💬</a:t>
            </a:r>
            <a:endParaRPr lang="en-US" sz="2800" dirty="0"/>
          </a:p>
        </p:txBody>
      </p:sp>
      <p:sp>
        <p:nvSpPr>
          <p:cNvPr id="16" name="Text 14"/>
          <p:cNvSpPr/>
          <p:nvPr/>
        </p:nvSpPr>
        <p:spPr>
          <a:xfrm>
            <a:off x="6400800" y="4023360"/>
            <a:ext cx="25603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자연스러운 대화로 수정</a:t>
            </a: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✨ 주요 기능</a:t>
            </a:r>
            <a:endParaRPr lang="en-US" sz="2800" dirty="0"/>
          </a:p>
        </p:txBody>
      </p:sp>
      <p:sp>
        <p:nvSpPr>
          <p:cNvPr id="5" name="Shape 3"/>
          <p:cNvSpPr/>
          <p:nvPr/>
        </p:nvSpPr>
        <p:spPr>
          <a:xfrm>
            <a:off x="365760" y="1737360"/>
            <a:ext cx="1920240" cy="164592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38100" dist="12700" dir="2700000">
              <a:srgbClr val="000000">
                <a:alpha val="1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365760" y="187452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🤖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365760" y="242316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1F2937"/>
                </a:solidFill>
              </a:rPr>
              <a:t>AI 챗봇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365760" y="274320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GPT-4o-mini 기반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대화형 일정 생성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2560320" y="1737360"/>
            <a:ext cx="1920240" cy="164592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38100" dist="12700" dir="2700000">
              <a:srgbClr val="000000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2560320" y="187452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🗺️</a:t>
            </a:r>
            <a:endParaRPr lang="en-US" sz="3200" dirty="0"/>
          </a:p>
        </p:txBody>
      </p:sp>
      <p:sp>
        <p:nvSpPr>
          <p:cNvPr id="11" name="Text 9"/>
          <p:cNvSpPr/>
          <p:nvPr/>
        </p:nvSpPr>
        <p:spPr>
          <a:xfrm>
            <a:off x="2560320" y="242316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1F2937"/>
                </a:solidFill>
              </a:rPr>
              <a:t>구글 맵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2560320" y="274320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여행지 위치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지도 시각화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4754880" y="1737360"/>
            <a:ext cx="1920240" cy="164592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38100" dist="12700" dir="2700000">
              <a:srgbClr val="000000">
                <a:alpha val="1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4754880" y="187452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📅</a:t>
            </a:r>
            <a:endParaRPr lang="en-US" sz="3200" dirty="0"/>
          </a:p>
        </p:txBody>
      </p:sp>
      <p:sp>
        <p:nvSpPr>
          <p:cNvPr id="15" name="Text 13"/>
          <p:cNvSpPr/>
          <p:nvPr/>
        </p:nvSpPr>
        <p:spPr>
          <a:xfrm>
            <a:off x="4754880" y="242316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1F2937"/>
                </a:solidFill>
              </a:rPr>
              <a:t>일정 관리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4754880" y="274320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여행 계획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CRUD</a:t>
            </a:r>
            <a:endParaRPr lang="en-US" sz="900" dirty="0"/>
          </a:p>
        </p:txBody>
      </p:sp>
      <p:sp>
        <p:nvSpPr>
          <p:cNvPr id="17" name="Shape 15"/>
          <p:cNvSpPr/>
          <p:nvPr/>
        </p:nvSpPr>
        <p:spPr>
          <a:xfrm>
            <a:off x="6949440" y="1737360"/>
            <a:ext cx="1920240" cy="164592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38100" dist="12700" dir="2700000">
              <a:srgbClr val="000000">
                <a:alpha val="1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6949440" y="187452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💰</a:t>
            </a:r>
            <a:endParaRPr lang="en-US" sz="3200" dirty="0"/>
          </a:p>
        </p:txBody>
      </p:sp>
      <p:sp>
        <p:nvSpPr>
          <p:cNvPr id="19" name="Text 17"/>
          <p:cNvSpPr/>
          <p:nvPr/>
        </p:nvSpPr>
        <p:spPr>
          <a:xfrm>
            <a:off x="6949440" y="242316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1F2937"/>
                </a:solidFill>
              </a:rPr>
              <a:t>예산 계산기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6949440" y="274320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경비 관리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환율 계산</a:t>
            </a:r>
            <a:endParaRPr lang="en-US" sz="900" dirty="0"/>
          </a:p>
        </p:txBody>
      </p:sp>
      <p:sp>
        <p:nvSpPr>
          <p:cNvPr id="21" name="Shape 19"/>
          <p:cNvSpPr/>
          <p:nvPr/>
        </p:nvSpPr>
        <p:spPr>
          <a:xfrm>
            <a:off x="365760" y="3566160"/>
            <a:ext cx="1920240" cy="164592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38100" dist="12700" dir="2700000">
              <a:srgbClr val="000000">
                <a:alpha val="10000"/>
              </a:srgbClr>
            </a:outerShdw>
          </a:effectLst>
        </p:spPr>
      </p:sp>
      <p:sp>
        <p:nvSpPr>
          <p:cNvPr id="22" name="Text 20"/>
          <p:cNvSpPr/>
          <p:nvPr/>
        </p:nvSpPr>
        <p:spPr>
          <a:xfrm>
            <a:off x="365760" y="370332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🌤️</a:t>
            </a:r>
            <a:endParaRPr lang="en-US" sz="3200" dirty="0"/>
          </a:p>
        </p:txBody>
      </p:sp>
      <p:sp>
        <p:nvSpPr>
          <p:cNvPr id="23" name="Text 21"/>
          <p:cNvSpPr/>
          <p:nvPr/>
        </p:nvSpPr>
        <p:spPr>
          <a:xfrm>
            <a:off x="365760" y="425196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1F2937"/>
                </a:solidFill>
              </a:rPr>
              <a:t>날씨 정보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365760" y="457200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여행지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실시간 날씨</a:t>
            </a:r>
            <a:endParaRPr lang="en-US" sz="900" dirty="0"/>
          </a:p>
        </p:txBody>
      </p:sp>
      <p:sp>
        <p:nvSpPr>
          <p:cNvPr id="25" name="Shape 23"/>
          <p:cNvSpPr/>
          <p:nvPr/>
        </p:nvSpPr>
        <p:spPr>
          <a:xfrm>
            <a:off x="2560320" y="3566160"/>
            <a:ext cx="1920240" cy="164592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38100" dist="12700" dir="2700000">
              <a:srgbClr val="000000">
                <a:alpha val="10000"/>
              </a:srgbClr>
            </a:outerShdw>
          </a:effectLst>
        </p:spPr>
      </p:sp>
      <p:sp>
        <p:nvSpPr>
          <p:cNvPr id="26" name="Text 24"/>
          <p:cNvSpPr/>
          <p:nvPr/>
        </p:nvSpPr>
        <p:spPr>
          <a:xfrm>
            <a:off x="2560320" y="370332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📚</a:t>
            </a:r>
            <a:endParaRPr lang="en-US" sz="3200" dirty="0"/>
          </a:p>
        </p:txBody>
      </p:sp>
      <p:sp>
        <p:nvSpPr>
          <p:cNvPr id="27" name="Text 25"/>
          <p:cNvSpPr/>
          <p:nvPr/>
        </p:nvSpPr>
        <p:spPr>
          <a:xfrm>
            <a:off x="2560320" y="425196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1F2937"/>
                </a:solidFill>
              </a:rPr>
              <a:t>여행 가이드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2560320" y="457200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20+ 가이드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MDX 콘텐츠</a:t>
            </a:r>
            <a:endParaRPr lang="en-US" sz="900" dirty="0"/>
          </a:p>
        </p:txBody>
      </p:sp>
      <p:sp>
        <p:nvSpPr>
          <p:cNvPr id="29" name="Shape 27"/>
          <p:cNvSpPr/>
          <p:nvPr/>
        </p:nvSpPr>
        <p:spPr>
          <a:xfrm>
            <a:off x="4754880" y="3566160"/>
            <a:ext cx="1920240" cy="164592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38100" dist="12700" dir="2700000">
              <a:srgbClr val="000000">
                <a:alpha val="10000"/>
              </a:srgbClr>
            </a:outerShdw>
          </a:effectLst>
        </p:spPr>
      </p:sp>
      <p:sp>
        <p:nvSpPr>
          <p:cNvPr id="30" name="Text 28"/>
          <p:cNvSpPr/>
          <p:nvPr/>
        </p:nvSpPr>
        <p:spPr>
          <a:xfrm>
            <a:off x="4754880" y="370332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🏙️</a:t>
            </a:r>
            <a:endParaRPr lang="en-US" sz="3200" dirty="0"/>
          </a:p>
        </p:txBody>
      </p:sp>
      <p:sp>
        <p:nvSpPr>
          <p:cNvPr id="31" name="Text 29"/>
          <p:cNvSpPr/>
          <p:nvPr/>
        </p:nvSpPr>
        <p:spPr>
          <a:xfrm>
            <a:off x="4754880" y="425196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1F2937"/>
                </a:solidFill>
              </a:rPr>
              <a:t>도시 탐색</a:t>
            </a:r>
            <a:endParaRPr lang="en-US" sz="1300" dirty="0"/>
          </a:p>
        </p:txBody>
      </p:sp>
      <p:sp>
        <p:nvSpPr>
          <p:cNvPr id="32" name="Text 30"/>
          <p:cNvSpPr/>
          <p:nvPr/>
        </p:nvSpPr>
        <p:spPr>
          <a:xfrm>
            <a:off x="4754880" y="457200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12개 인기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여행지 정보</a:t>
            </a:r>
            <a:endParaRPr lang="en-US" sz="900" dirty="0"/>
          </a:p>
        </p:txBody>
      </p:sp>
      <p:sp>
        <p:nvSpPr>
          <p:cNvPr id="33" name="Shape 31"/>
          <p:cNvSpPr/>
          <p:nvPr/>
        </p:nvSpPr>
        <p:spPr>
          <a:xfrm>
            <a:off x="6949440" y="3566160"/>
            <a:ext cx="1920240" cy="1645920"/>
          </a:xfrm>
          <a:prstGeom prst="round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38100" dist="12700" dir="2700000">
              <a:srgbClr val="000000">
                <a:alpha val="10000"/>
              </a:srgbClr>
            </a:outerShdw>
          </a:effectLst>
        </p:spPr>
      </p:sp>
      <p:sp>
        <p:nvSpPr>
          <p:cNvPr id="34" name="Text 32"/>
          <p:cNvSpPr/>
          <p:nvPr/>
        </p:nvSpPr>
        <p:spPr>
          <a:xfrm>
            <a:off x="6949440" y="370332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dirty="0">
                <a:solidFill>
                  <a:srgbClr val="000000"/>
                </a:solidFill>
              </a:rPr>
              <a:t>📄</a:t>
            </a:r>
            <a:endParaRPr lang="en-US" sz="3200" dirty="0"/>
          </a:p>
        </p:txBody>
      </p:sp>
      <p:sp>
        <p:nvSpPr>
          <p:cNvPr id="35" name="Text 33"/>
          <p:cNvSpPr/>
          <p:nvPr/>
        </p:nvSpPr>
        <p:spPr>
          <a:xfrm>
            <a:off x="6949440" y="425196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1F2937"/>
                </a:solidFill>
              </a:rPr>
              <a:t>PDF 저장</a:t>
            </a:r>
            <a:endParaRPr lang="en-US" sz="1300" dirty="0"/>
          </a:p>
        </p:txBody>
      </p:sp>
      <p:sp>
        <p:nvSpPr>
          <p:cNvPr id="36" name="Text 34"/>
          <p:cNvSpPr/>
          <p:nvPr/>
        </p:nvSpPr>
        <p:spPr>
          <a:xfrm>
            <a:off x="6949440" y="4572000"/>
            <a:ext cx="192024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일정표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6B7280"/>
                </a:solidFill>
              </a:rPr>
              <a:t>PDF 다운로드</a:t>
            </a:r>
            <a:endParaRPr lang="en-US" sz="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🏠 메인 화면</a:t>
            </a:r>
            <a:endParaRPr lang="en-US" sz="28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" y="1463040"/>
            <a:ext cx="7680960" cy="3657600"/>
          </a:xfrm>
          <a:prstGeom prst="rect">
            <a:avLst/>
          </a:prstGeom>
          <a:effectLst>
            <a:outerShdw sx="100000" sy="100000" kx="0" ky="0" algn="bl" rotWithShape="0" blurRad="101600" dist="38100" dir="27000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💬 AI 채팅 → 🗺️ 결과</a:t>
            </a:r>
            <a:endParaRPr lang="en-US" sz="28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320" y="1463040"/>
            <a:ext cx="4114800" cy="2468880"/>
          </a:xfrm>
          <a:prstGeom prst="rect">
            <a:avLst/>
          </a:prstGeom>
          <a:effectLst>
            <a:outerShdw sx="100000" sy="100000" kx="0" ky="0" algn="bl" rotWithShape="0" blurRad="76200" dist="25400" dir="2700000">
              <a:srgbClr val="000000">
                <a:alpha val="15000"/>
              </a:srgbClr>
            </a:outerShdw>
          </a:effectLst>
        </p:spPr>
      </p:pic>
      <p:sp>
        <p:nvSpPr>
          <p:cNvPr id="6" name="Text 3"/>
          <p:cNvSpPr/>
          <p:nvPr/>
        </p:nvSpPr>
        <p:spPr>
          <a:xfrm>
            <a:off x="4114800" y="2377440"/>
            <a:ext cx="73152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2DD4BF"/>
                </a:solidFill>
              </a:rPr>
              <a:t>→</a:t>
            </a:r>
            <a:endParaRPr lang="en-US" sz="36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0" y="1463040"/>
            <a:ext cx="4114800" cy="2468880"/>
          </a:xfrm>
          <a:prstGeom prst="rect">
            <a:avLst/>
          </a:prstGeom>
          <a:effectLst>
            <a:outerShdw sx="100000" sy="100000" kx="0" ky="0" algn="bl" rotWithShape="0" blurRad="76200" dist="25400" dir="2700000">
              <a:srgbClr val="000000">
                <a:alpha val="15000"/>
              </a:srgbClr>
            </a:outerShdw>
          </a:effectLst>
        </p:spPr>
      </p:pic>
      <p:sp>
        <p:nvSpPr>
          <p:cNvPr id="8" name="Text 4"/>
          <p:cNvSpPr/>
          <p:nvPr/>
        </p:nvSpPr>
        <p:spPr>
          <a:xfrm>
            <a:off x="0" y="4114800"/>
            <a:ext cx="9144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6B7280"/>
                </a:solidFill>
              </a:rPr>
              <a:t>대화 한 번으로 완벽한 여행 일정 + 지도 시각화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🏙️ 도시 탐색 &amp; 📚 가이드</a:t>
            </a:r>
            <a:endParaRPr lang="en-US" sz="28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320" y="1463040"/>
            <a:ext cx="4114800" cy="2468880"/>
          </a:xfrm>
          <a:prstGeom prst="rect">
            <a:avLst/>
          </a:prstGeom>
          <a:effectLst>
            <a:outerShdw sx="100000" sy="100000" kx="0" ky="0" algn="bl" rotWithShape="0" blurRad="76200" dist="25400" dir="2700000">
              <a:srgbClr val="000000">
                <a:alpha val="15000"/>
              </a:srgbClr>
            </a:outerShdw>
          </a:effectLst>
        </p:spPr>
      </p:pic>
      <p:sp>
        <p:nvSpPr>
          <p:cNvPr id="6" name="Text 3"/>
          <p:cNvSpPr/>
          <p:nvPr/>
        </p:nvSpPr>
        <p:spPr>
          <a:xfrm>
            <a:off x="274320" y="4023360"/>
            <a:ext cx="4114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6B7280"/>
                </a:solidFill>
              </a:rPr>
              <a:t>12개 인기 여행지</a:t>
            </a:r>
            <a:endParaRPr lang="en-US" sz="1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0" y="1463040"/>
            <a:ext cx="4114800" cy="2468880"/>
          </a:xfrm>
          <a:prstGeom prst="rect">
            <a:avLst/>
          </a:prstGeom>
          <a:effectLst>
            <a:outerShdw sx="100000" sy="100000" kx="0" ky="0" algn="bl" rotWithShape="0" blurRad="76200" dist="25400" dir="2700000">
              <a:srgbClr val="000000">
                <a:alpha val="15000"/>
              </a:srgbClr>
            </a:outerShdw>
          </a:effectLst>
        </p:spPr>
      </p:pic>
      <p:sp>
        <p:nvSpPr>
          <p:cNvPr id="8" name="Text 4"/>
          <p:cNvSpPr/>
          <p:nvPr/>
        </p:nvSpPr>
        <p:spPr>
          <a:xfrm>
            <a:off x="4754880" y="4023360"/>
            <a:ext cx="4114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6B7280"/>
                </a:solidFill>
              </a:rPr>
              <a:t>20+ 여행 가이드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📱 모바일 반응형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457200" y="82296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B7280"/>
                </a:solidFill>
              </a:rPr>
              <a:t>어디서든 편리하게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1600" y="1554480"/>
            <a:ext cx="1828800" cy="3200400"/>
          </a:xfrm>
          <a:prstGeom prst="rect">
            <a:avLst/>
          </a:prstGeom>
          <a:effectLst>
            <a:outerShdw sx="100000" sy="100000" kx="0" ky="0" algn="bl" rotWithShape="0" blurRad="76200" dist="25400" dir="2700000">
              <a:srgbClr val="000000">
                <a:alpha val="15000"/>
              </a:srgbClr>
            </a:outerShdw>
          </a:effectLst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554480"/>
            <a:ext cx="1828800" cy="3200400"/>
          </a:xfrm>
          <a:prstGeom prst="rect">
            <a:avLst/>
          </a:prstGeom>
          <a:effectLst>
            <a:outerShdw sx="100000" sy="100000" kx="0" ky="0" algn="bl" rotWithShape="0" blurRad="76200" dist="25400" dir="2700000">
              <a:srgbClr val="000000">
                <a:alpha val="15000"/>
              </a:srgbClr>
            </a:outerShdw>
          </a:effectLst>
        </p:spPr>
      </p:pic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554480"/>
            <a:ext cx="1828800" cy="3200400"/>
          </a:xfrm>
          <a:prstGeom prst="rect">
            <a:avLst/>
          </a:prstGeom>
          <a:effectLst>
            <a:outerShdw sx="100000" sy="100000" kx="0" ky="0" algn="bl" rotWithShape="0" blurRad="76200" dist="25400" dir="2700000">
              <a:srgbClr val="000000">
                <a:alpha val="1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0FD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9144000" cy="73152"/>
          </a:xfrm>
          <a:prstGeom prst="rect">
            <a:avLst/>
          </a:prstGeom>
          <a:solidFill>
            <a:srgbClr val="2DD4BF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365760"/>
            <a:ext cx="8229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F2937"/>
                </a:solidFill>
              </a:rPr>
              <a:t>🛠️ 기술 스택</a:t>
            </a:r>
            <a:endParaRPr lang="en-US" sz="2800" dirty="0"/>
          </a:p>
        </p:txBody>
      </p:sp>
      <p:sp>
        <p:nvSpPr>
          <p:cNvPr id="5" name="Shape 3"/>
          <p:cNvSpPr/>
          <p:nvPr/>
        </p:nvSpPr>
        <p:spPr>
          <a:xfrm>
            <a:off x="365760" y="1645920"/>
            <a:ext cx="4023360" cy="411480"/>
          </a:xfrm>
          <a:prstGeom prst="roundRect">
            <a:avLst/>
          </a:prstGeom>
          <a:solidFill>
            <a:srgbClr val="3178C6"/>
          </a:solidFill>
          <a:ln/>
        </p:spPr>
      </p:sp>
      <p:sp>
        <p:nvSpPr>
          <p:cNvPr id="6" name="Text 4"/>
          <p:cNvSpPr/>
          <p:nvPr/>
        </p:nvSpPr>
        <p:spPr>
          <a:xfrm>
            <a:off x="365760" y="1645920"/>
            <a:ext cx="40233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Frontend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365760" y="2103120"/>
            <a:ext cx="4023360" cy="1097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3178C6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57200" y="2148840"/>
            <a:ext cx="384048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F2937"/>
                </a:solidFill>
              </a:rPr>
              <a:t>Next.js 16.1  •  React 19  •  TypeScript 5  •  Tailwind CSS 4  •  Radix UI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4754880" y="1645920"/>
            <a:ext cx="4023360" cy="411480"/>
          </a:xfrm>
          <a:prstGeom prst="roundRect">
            <a:avLst/>
          </a:prstGeom>
          <a:solidFill>
            <a:srgbClr val="3FCF8E"/>
          </a:solidFill>
          <a:ln/>
        </p:spPr>
      </p:sp>
      <p:sp>
        <p:nvSpPr>
          <p:cNvPr id="10" name="Text 8"/>
          <p:cNvSpPr/>
          <p:nvPr/>
        </p:nvSpPr>
        <p:spPr>
          <a:xfrm>
            <a:off x="4754880" y="1645920"/>
            <a:ext cx="40233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Backend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4754880" y="2103120"/>
            <a:ext cx="4023360" cy="1097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3FCF8E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846320" y="2148840"/>
            <a:ext cx="384048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F2937"/>
                </a:solidFill>
              </a:rPr>
              <a:t>Supabase  •  NextAuth.js  •  PostgreSQL</a:t>
            </a:r>
            <a:endParaRPr lang="en-US" sz="1100" dirty="0"/>
          </a:p>
        </p:txBody>
      </p:sp>
      <p:sp>
        <p:nvSpPr>
          <p:cNvPr id="13" name="Shape 11"/>
          <p:cNvSpPr/>
          <p:nvPr/>
        </p:nvSpPr>
        <p:spPr>
          <a:xfrm>
            <a:off x="365760" y="3474720"/>
            <a:ext cx="4023360" cy="411480"/>
          </a:xfrm>
          <a:prstGeom prst="roundRect">
            <a:avLst/>
          </a:prstGeom>
          <a:solidFill>
            <a:srgbClr val="00A67E"/>
          </a:solidFill>
          <a:ln/>
        </p:spPr>
      </p:sp>
      <p:sp>
        <p:nvSpPr>
          <p:cNvPr id="14" name="Text 12"/>
          <p:cNvSpPr/>
          <p:nvPr/>
        </p:nvSpPr>
        <p:spPr>
          <a:xfrm>
            <a:off x="365760" y="3474720"/>
            <a:ext cx="40233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AI &amp; APIs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365760" y="3931920"/>
            <a:ext cx="4023360" cy="1097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00A67E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57200" y="3977640"/>
            <a:ext cx="384048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F2937"/>
                </a:solidFill>
              </a:rPr>
              <a:t>OpenAI GPT-4o-mini  •  Vercel AI SDK  •  Google Maps API</a:t>
            </a:r>
            <a:endParaRPr lang="en-US" sz="1100" dirty="0"/>
          </a:p>
        </p:txBody>
      </p:sp>
      <p:sp>
        <p:nvSpPr>
          <p:cNvPr id="17" name="Shape 15"/>
          <p:cNvSpPr/>
          <p:nvPr/>
        </p:nvSpPr>
        <p:spPr>
          <a:xfrm>
            <a:off x="4754880" y="3474720"/>
            <a:ext cx="4023360" cy="411480"/>
          </a:xfrm>
          <a:prstGeom prst="roundRect">
            <a:avLst/>
          </a:prstGeom>
          <a:solidFill>
            <a:srgbClr val="8B5CF6"/>
          </a:solidFill>
          <a:ln/>
        </p:spPr>
      </p:sp>
      <p:sp>
        <p:nvSpPr>
          <p:cNvPr id="18" name="Text 16"/>
          <p:cNvSpPr/>
          <p:nvPr/>
        </p:nvSpPr>
        <p:spPr>
          <a:xfrm>
            <a:off x="4754880" y="3474720"/>
            <a:ext cx="40233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기타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4754880" y="3931920"/>
            <a:ext cx="4023360" cy="1097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8B5CF6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4846320" y="3977640"/>
            <a:ext cx="384048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F2937"/>
                </a:solidFill>
              </a:rPr>
              <a:t>TanStack Query  •  jspdf  •  Sentry  •  Vitest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트래비 (Travi) - AI 기반 여행 플래너</dc:title>
  <dc:subject>포트폴리오 프레젠테이션</dc:subject>
  <dc:creator>Travi Team</dc:creator>
  <cp:lastModifiedBy>Travi Team</cp:lastModifiedBy>
  <cp:revision>1</cp:revision>
  <dcterms:created xsi:type="dcterms:W3CDTF">2026-01-17T13:39:49Z</dcterms:created>
  <dcterms:modified xsi:type="dcterms:W3CDTF">2026-01-17T13:39:49Z</dcterms:modified>
</cp:coreProperties>
</file>